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307" r:id="rId10"/>
    <p:sldId id="271" r:id="rId11"/>
    <p:sldId id="308" r:id="rId12"/>
    <p:sldId id="309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27" r:id="rId45"/>
    <p:sldId id="300" r:id="rId46"/>
    <p:sldId id="301" r:id="rId47"/>
    <p:sldId id="303" r:id="rId48"/>
    <p:sldId id="304" r:id="rId49"/>
    <p:sldId id="305" r:id="rId50"/>
    <p:sldId id="302" r:id="rId51"/>
    <p:sldId id="328" r:id="rId52"/>
    <p:sldId id="329" r:id="rId53"/>
    <p:sldId id="390" r:id="rId54"/>
    <p:sldId id="391" r:id="rId55"/>
    <p:sldId id="392" r:id="rId56"/>
    <p:sldId id="393" r:id="rId57"/>
    <p:sldId id="394" r:id="rId58"/>
    <p:sldId id="395" r:id="rId59"/>
    <p:sldId id="396" r:id="rId60"/>
    <p:sldId id="397" r:id="rId61"/>
    <p:sldId id="398" r:id="rId62"/>
    <p:sldId id="399" r:id="rId63"/>
    <p:sldId id="375" r:id="rId64"/>
    <p:sldId id="376" r:id="rId65"/>
    <p:sldId id="377" r:id="rId66"/>
    <p:sldId id="378" r:id="rId67"/>
    <p:sldId id="379" r:id="rId68"/>
    <p:sldId id="380" r:id="rId69"/>
    <p:sldId id="381" r:id="rId70"/>
    <p:sldId id="382" r:id="rId71"/>
    <p:sldId id="400" r:id="rId72"/>
    <p:sldId id="401" r:id="rId73"/>
    <p:sldId id="402" r:id="rId74"/>
    <p:sldId id="403" r:id="rId75"/>
    <p:sldId id="404" r:id="rId76"/>
    <p:sldId id="405" r:id="rId77"/>
    <p:sldId id="406" r:id="rId78"/>
    <p:sldId id="407" r:id="rId79"/>
    <p:sldId id="306" r:id="rId8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yn Cook-Ritchie" userId="bd6a7c089da4cdc9" providerId="LiveId" clId="{D52A8216-E9F7-4531-A927-AE5B5C529919}"/>
    <pc:docChg chg="custSel modSld">
      <pc:chgData name="Robyn Cook-Ritchie" userId="bd6a7c089da4cdc9" providerId="LiveId" clId="{D52A8216-E9F7-4531-A927-AE5B5C529919}" dt="2023-02-21T19:47:52.679" v="59" actId="1076"/>
      <pc:docMkLst>
        <pc:docMk/>
      </pc:docMkLst>
      <pc:sldChg chg="modSp mod">
        <pc:chgData name="Robyn Cook-Ritchie" userId="bd6a7c089da4cdc9" providerId="LiveId" clId="{D52A8216-E9F7-4531-A927-AE5B5C529919}" dt="2023-02-21T19:44:15.838" v="6" actId="1076"/>
        <pc:sldMkLst>
          <pc:docMk/>
          <pc:sldMk cId="4137513771" sldId="257"/>
        </pc:sldMkLst>
        <pc:spChg chg="mod">
          <ac:chgData name="Robyn Cook-Ritchie" userId="bd6a7c089da4cdc9" providerId="LiveId" clId="{D52A8216-E9F7-4531-A927-AE5B5C529919}" dt="2023-02-21T19:44:11.018" v="4" actId="1076"/>
          <ac:spMkLst>
            <pc:docMk/>
            <pc:sldMk cId="4137513771" sldId="257"/>
            <ac:spMk id="2" creationId="{00000000-0000-0000-0000-000000000000}"/>
          </ac:spMkLst>
        </pc:spChg>
        <pc:spChg chg="mod">
          <ac:chgData name="Robyn Cook-Ritchie" userId="bd6a7c089da4cdc9" providerId="LiveId" clId="{D52A8216-E9F7-4531-A927-AE5B5C529919}" dt="2023-02-21T19:44:12.978" v="5" actId="1076"/>
          <ac:spMkLst>
            <pc:docMk/>
            <pc:sldMk cId="4137513771" sldId="257"/>
            <ac:spMk id="3" creationId="{00000000-0000-0000-0000-000000000000}"/>
          </ac:spMkLst>
        </pc:spChg>
        <pc:graphicFrameChg chg="mod">
          <ac:chgData name="Robyn Cook-Ritchie" userId="bd6a7c089da4cdc9" providerId="LiveId" clId="{D52A8216-E9F7-4531-A927-AE5B5C529919}" dt="2023-02-21T19:44:15.838" v="6" actId="1076"/>
          <ac:graphicFrameMkLst>
            <pc:docMk/>
            <pc:sldMk cId="4137513771" sldId="257"/>
            <ac:graphicFrameMk id="4" creationId="{00000000-0000-0000-0000-000000000000}"/>
          </ac:graphicFrameMkLst>
        </pc:graphicFrameChg>
      </pc:sldChg>
      <pc:sldChg chg="modSp mod">
        <pc:chgData name="Robyn Cook-Ritchie" userId="bd6a7c089da4cdc9" providerId="LiveId" clId="{D52A8216-E9F7-4531-A927-AE5B5C529919}" dt="2023-02-21T19:44:18.504" v="7" actId="12"/>
        <pc:sldMkLst>
          <pc:docMk/>
          <pc:sldMk cId="1959756137" sldId="265"/>
        </pc:sldMkLst>
        <pc:spChg chg="mod">
          <ac:chgData name="Robyn Cook-Ritchie" userId="bd6a7c089da4cdc9" providerId="LiveId" clId="{D52A8216-E9F7-4531-A927-AE5B5C529919}" dt="2023-02-21T19:44:18.504" v="7" actId="12"/>
          <ac:spMkLst>
            <pc:docMk/>
            <pc:sldMk cId="1959756137" sldId="26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4:21.379" v="8" actId="12"/>
        <pc:sldMkLst>
          <pc:docMk/>
          <pc:sldMk cId="1919493287" sldId="266"/>
        </pc:sldMkLst>
        <pc:spChg chg="mod">
          <ac:chgData name="Robyn Cook-Ritchie" userId="bd6a7c089da4cdc9" providerId="LiveId" clId="{D52A8216-E9F7-4531-A927-AE5B5C529919}" dt="2023-02-21T19:44:21.379" v="8" actId="12"/>
          <ac:spMkLst>
            <pc:docMk/>
            <pc:sldMk cId="1919493287" sldId="266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4:24.409" v="9" actId="12"/>
        <pc:sldMkLst>
          <pc:docMk/>
          <pc:sldMk cId="1539637217" sldId="267"/>
        </pc:sldMkLst>
        <pc:spChg chg="mod">
          <ac:chgData name="Robyn Cook-Ritchie" userId="bd6a7c089da4cdc9" providerId="LiveId" clId="{D52A8216-E9F7-4531-A927-AE5B5C529919}" dt="2023-02-21T19:44:24.409" v="9" actId="12"/>
          <ac:spMkLst>
            <pc:docMk/>
            <pc:sldMk cId="1539637217" sldId="267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4:31.089" v="10" actId="12"/>
        <pc:sldMkLst>
          <pc:docMk/>
          <pc:sldMk cId="2177070500" sldId="269"/>
        </pc:sldMkLst>
        <pc:spChg chg="mod">
          <ac:chgData name="Robyn Cook-Ritchie" userId="bd6a7c089da4cdc9" providerId="LiveId" clId="{D52A8216-E9F7-4531-A927-AE5B5C529919}" dt="2023-02-21T19:44:31.089" v="10" actId="12"/>
          <ac:spMkLst>
            <pc:docMk/>
            <pc:sldMk cId="2177070500" sldId="26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4:39.361" v="11" actId="12"/>
        <pc:sldMkLst>
          <pc:docMk/>
          <pc:sldMk cId="908683884" sldId="270"/>
        </pc:sldMkLst>
        <pc:spChg chg="mod">
          <ac:chgData name="Robyn Cook-Ritchie" userId="bd6a7c089da4cdc9" providerId="LiveId" clId="{D52A8216-E9F7-4531-A927-AE5B5C529919}" dt="2023-02-21T19:44:39.361" v="11" actId="12"/>
          <ac:spMkLst>
            <pc:docMk/>
            <pc:sldMk cId="908683884" sldId="27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4:49.494" v="17" actId="20577"/>
        <pc:sldMkLst>
          <pc:docMk/>
          <pc:sldMk cId="2203481584" sldId="271"/>
        </pc:sldMkLst>
        <pc:spChg chg="mod">
          <ac:chgData name="Robyn Cook-Ritchie" userId="bd6a7c089da4cdc9" providerId="LiveId" clId="{D52A8216-E9F7-4531-A927-AE5B5C529919}" dt="2023-02-21T19:44:49.494" v="17" actId="20577"/>
          <ac:spMkLst>
            <pc:docMk/>
            <pc:sldMk cId="2203481584" sldId="27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5:08.508" v="19" actId="12"/>
        <pc:sldMkLst>
          <pc:docMk/>
          <pc:sldMk cId="1840102503" sldId="279"/>
        </pc:sldMkLst>
        <pc:spChg chg="mod">
          <ac:chgData name="Robyn Cook-Ritchie" userId="bd6a7c089da4cdc9" providerId="LiveId" clId="{D52A8216-E9F7-4531-A927-AE5B5C529919}" dt="2023-02-21T19:45:08.508" v="19" actId="12"/>
          <ac:spMkLst>
            <pc:docMk/>
            <pc:sldMk cId="1840102503" sldId="27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5:11.790" v="20" actId="12"/>
        <pc:sldMkLst>
          <pc:docMk/>
          <pc:sldMk cId="1244520299" sldId="280"/>
        </pc:sldMkLst>
        <pc:spChg chg="mod">
          <ac:chgData name="Robyn Cook-Ritchie" userId="bd6a7c089da4cdc9" providerId="LiveId" clId="{D52A8216-E9F7-4531-A927-AE5B5C529919}" dt="2023-02-21T19:45:11.790" v="20" actId="12"/>
          <ac:spMkLst>
            <pc:docMk/>
            <pc:sldMk cId="1244520299" sldId="28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5:14.444" v="21" actId="12"/>
        <pc:sldMkLst>
          <pc:docMk/>
          <pc:sldMk cId="1407948796" sldId="281"/>
        </pc:sldMkLst>
        <pc:spChg chg="mod">
          <ac:chgData name="Robyn Cook-Ritchie" userId="bd6a7c089da4cdc9" providerId="LiveId" clId="{D52A8216-E9F7-4531-A927-AE5B5C529919}" dt="2023-02-21T19:45:14.444" v="21" actId="12"/>
          <ac:spMkLst>
            <pc:docMk/>
            <pc:sldMk cId="1407948796" sldId="28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5:31.505" v="24" actId="1076"/>
        <pc:sldMkLst>
          <pc:docMk/>
          <pc:sldMk cId="3786179096" sldId="284"/>
        </pc:sldMkLst>
        <pc:spChg chg="mod">
          <ac:chgData name="Robyn Cook-Ritchie" userId="bd6a7c089da4cdc9" providerId="LiveId" clId="{D52A8216-E9F7-4531-A927-AE5B5C529919}" dt="2023-02-21T19:45:24.329" v="22" actId="1076"/>
          <ac:spMkLst>
            <pc:docMk/>
            <pc:sldMk cId="3786179096" sldId="284"/>
            <ac:spMk id="3" creationId="{00000000-0000-0000-0000-000000000000}"/>
          </ac:spMkLst>
        </pc:spChg>
        <pc:graphicFrameChg chg="mod modGraphic">
          <ac:chgData name="Robyn Cook-Ritchie" userId="bd6a7c089da4cdc9" providerId="LiveId" clId="{D52A8216-E9F7-4531-A927-AE5B5C529919}" dt="2023-02-21T19:45:31.505" v="24" actId="1076"/>
          <ac:graphicFrameMkLst>
            <pc:docMk/>
            <pc:sldMk cId="3786179096" sldId="284"/>
            <ac:graphicFrameMk id="5" creationId="{00000000-0000-0000-0000-000000000000}"/>
          </ac:graphicFrameMkLst>
        </pc:graphicFrameChg>
      </pc:sldChg>
      <pc:sldChg chg="modSp mod">
        <pc:chgData name="Robyn Cook-Ritchie" userId="bd6a7c089da4cdc9" providerId="LiveId" clId="{D52A8216-E9F7-4531-A927-AE5B5C529919}" dt="2023-02-21T19:45:34.942" v="25" actId="12"/>
        <pc:sldMkLst>
          <pc:docMk/>
          <pc:sldMk cId="990241101" sldId="285"/>
        </pc:sldMkLst>
        <pc:spChg chg="mod">
          <ac:chgData name="Robyn Cook-Ritchie" userId="bd6a7c089da4cdc9" providerId="LiveId" clId="{D52A8216-E9F7-4531-A927-AE5B5C529919}" dt="2023-02-21T19:45:34.942" v="25" actId="12"/>
          <ac:spMkLst>
            <pc:docMk/>
            <pc:sldMk cId="990241101" sldId="28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6:31.198" v="38" actId="1076"/>
        <pc:sldMkLst>
          <pc:docMk/>
          <pc:sldMk cId="2943016345" sldId="301"/>
        </pc:sldMkLst>
        <pc:spChg chg="mod">
          <ac:chgData name="Robyn Cook-Ritchie" userId="bd6a7c089da4cdc9" providerId="LiveId" clId="{D52A8216-E9F7-4531-A927-AE5B5C529919}" dt="2023-02-21T19:46:31.198" v="38" actId="1076"/>
          <ac:spMkLst>
            <pc:docMk/>
            <pc:sldMk cId="2943016345" sldId="301"/>
            <ac:spMk id="2" creationId="{00000000-0000-0000-0000-000000000000}"/>
          </ac:spMkLst>
        </pc:spChg>
        <pc:spChg chg="mod">
          <ac:chgData name="Robyn Cook-Ritchie" userId="bd6a7c089da4cdc9" providerId="LiveId" clId="{D52A8216-E9F7-4531-A927-AE5B5C529919}" dt="2023-02-21T19:46:29.015" v="37" actId="1076"/>
          <ac:spMkLst>
            <pc:docMk/>
            <pc:sldMk cId="2943016345" sldId="30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6:38.286" v="39" actId="12"/>
        <pc:sldMkLst>
          <pc:docMk/>
          <pc:sldMk cId="3358883243" sldId="305"/>
        </pc:sldMkLst>
        <pc:spChg chg="mod">
          <ac:chgData name="Robyn Cook-Ritchie" userId="bd6a7c089da4cdc9" providerId="LiveId" clId="{D52A8216-E9F7-4531-A927-AE5B5C529919}" dt="2023-02-21T19:46:38.286" v="39" actId="12"/>
          <ac:spMkLst>
            <pc:docMk/>
            <pc:sldMk cId="3358883243" sldId="30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4:58.491" v="18" actId="12"/>
        <pc:sldMkLst>
          <pc:docMk/>
          <pc:sldMk cId="3543356515" sldId="309"/>
        </pc:sldMkLst>
        <pc:spChg chg="mod">
          <ac:chgData name="Robyn Cook-Ritchie" userId="bd6a7c089da4cdc9" providerId="LiveId" clId="{D52A8216-E9F7-4531-A927-AE5B5C529919}" dt="2023-02-21T19:44:58.491" v="18" actId="12"/>
          <ac:spMkLst>
            <pc:docMk/>
            <pc:sldMk cId="3543356515" sldId="30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5:43.577" v="28" actId="1076"/>
        <pc:sldMkLst>
          <pc:docMk/>
          <pc:sldMk cId="393021211" sldId="311"/>
        </pc:sldMkLst>
        <pc:spChg chg="mod">
          <ac:chgData name="Robyn Cook-Ritchie" userId="bd6a7c089da4cdc9" providerId="LiveId" clId="{D52A8216-E9F7-4531-A927-AE5B5C529919}" dt="2023-02-21T19:45:43.577" v="28" actId="1076"/>
          <ac:spMkLst>
            <pc:docMk/>
            <pc:sldMk cId="393021211" sldId="31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5:47.532" v="29" actId="12"/>
        <pc:sldMkLst>
          <pc:docMk/>
          <pc:sldMk cId="2365785100" sldId="312"/>
        </pc:sldMkLst>
        <pc:spChg chg="mod">
          <ac:chgData name="Robyn Cook-Ritchie" userId="bd6a7c089da4cdc9" providerId="LiveId" clId="{D52A8216-E9F7-4531-A927-AE5B5C529919}" dt="2023-02-21T19:45:47.532" v="29" actId="12"/>
          <ac:spMkLst>
            <pc:docMk/>
            <pc:sldMk cId="2365785100" sldId="31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5:51.857" v="30" actId="12"/>
        <pc:sldMkLst>
          <pc:docMk/>
          <pc:sldMk cId="3007888998" sldId="314"/>
        </pc:sldMkLst>
        <pc:spChg chg="mod">
          <ac:chgData name="Robyn Cook-Ritchie" userId="bd6a7c089da4cdc9" providerId="LiveId" clId="{D52A8216-E9F7-4531-A927-AE5B5C529919}" dt="2023-02-21T19:45:51.857" v="30" actId="12"/>
          <ac:spMkLst>
            <pc:docMk/>
            <pc:sldMk cId="3007888998" sldId="314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5:56.840" v="31" actId="12"/>
        <pc:sldMkLst>
          <pc:docMk/>
          <pc:sldMk cId="1846736591" sldId="316"/>
        </pc:sldMkLst>
        <pc:spChg chg="mod">
          <ac:chgData name="Robyn Cook-Ritchie" userId="bd6a7c089da4cdc9" providerId="LiveId" clId="{D52A8216-E9F7-4531-A927-AE5B5C529919}" dt="2023-02-21T19:45:56.840" v="31" actId="12"/>
          <ac:spMkLst>
            <pc:docMk/>
            <pc:sldMk cId="1846736591" sldId="316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6:03.083" v="33" actId="1076"/>
        <pc:sldMkLst>
          <pc:docMk/>
          <pc:sldMk cId="3599051227" sldId="318"/>
        </pc:sldMkLst>
        <pc:spChg chg="mod">
          <ac:chgData name="Robyn Cook-Ritchie" userId="bd6a7c089da4cdc9" providerId="LiveId" clId="{D52A8216-E9F7-4531-A927-AE5B5C529919}" dt="2023-02-21T19:46:03.083" v="33" actId="1076"/>
          <ac:spMkLst>
            <pc:docMk/>
            <pc:sldMk cId="3599051227" sldId="31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6:08.486" v="34" actId="12"/>
        <pc:sldMkLst>
          <pc:docMk/>
          <pc:sldMk cId="1045759815" sldId="321"/>
        </pc:sldMkLst>
        <pc:spChg chg="mod">
          <ac:chgData name="Robyn Cook-Ritchie" userId="bd6a7c089da4cdc9" providerId="LiveId" clId="{D52A8216-E9F7-4531-A927-AE5B5C529919}" dt="2023-02-21T19:46:08.486" v="34" actId="12"/>
          <ac:spMkLst>
            <pc:docMk/>
            <pc:sldMk cId="1045759815" sldId="32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6:12.485" v="35" actId="12"/>
        <pc:sldMkLst>
          <pc:docMk/>
          <pc:sldMk cId="1695971351" sldId="322"/>
        </pc:sldMkLst>
        <pc:spChg chg="mod">
          <ac:chgData name="Robyn Cook-Ritchie" userId="bd6a7c089da4cdc9" providerId="LiveId" clId="{D52A8216-E9F7-4531-A927-AE5B5C529919}" dt="2023-02-21T19:46:12.485" v="35" actId="12"/>
          <ac:spMkLst>
            <pc:docMk/>
            <pc:sldMk cId="1695971351" sldId="32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6:49.821" v="42" actId="1076"/>
        <pc:sldMkLst>
          <pc:docMk/>
          <pc:sldMk cId="3092961754" sldId="328"/>
        </pc:sldMkLst>
        <pc:spChg chg="mod">
          <ac:chgData name="Robyn Cook-Ritchie" userId="bd6a7c089da4cdc9" providerId="LiveId" clId="{D52A8216-E9F7-4531-A927-AE5B5C529919}" dt="2023-02-21T19:46:46.875" v="41" actId="1076"/>
          <ac:spMkLst>
            <pc:docMk/>
            <pc:sldMk cId="3092961754" sldId="328"/>
            <ac:spMk id="2" creationId="{00000000-0000-0000-0000-000000000000}"/>
          </ac:spMkLst>
        </pc:spChg>
        <pc:spChg chg="mod">
          <ac:chgData name="Robyn Cook-Ritchie" userId="bd6a7c089da4cdc9" providerId="LiveId" clId="{D52A8216-E9F7-4531-A927-AE5B5C529919}" dt="2023-02-21T19:46:49.821" v="42" actId="1076"/>
          <ac:spMkLst>
            <pc:docMk/>
            <pc:sldMk cId="3092961754" sldId="32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6:54.077" v="44" actId="1076"/>
        <pc:sldMkLst>
          <pc:docMk/>
          <pc:sldMk cId="3020134158" sldId="329"/>
        </pc:sldMkLst>
        <pc:spChg chg="mod">
          <ac:chgData name="Robyn Cook-Ritchie" userId="bd6a7c089da4cdc9" providerId="LiveId" clId="{D52A8216-E9F7-4531-A927-AE5B5C529919}" dt="2023-02-21T19:46:54.077" v="44" actId="1076"/>
          <ac:spMkLst>
            <pc:docMk/>
            <pc:sldMk cId="3020134158" sldId="32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7:20.695" v="51" actId="20577"/>
        <pc:sldMkLst>
          <pc:docMk/>
          <pc:sldMk cId="476756574" sldId="378"/>
        </pc:sldMkLst>
        <pc:spChg chg="mod">
          <ac:chgData name="Robyn Cook-Ritchie" userId="bd6a7c089da4cdc9" providerId="LiveId" clId="{D52A8216-E9F7-4531-A927-AE5B5C529919}" dt="2023-02-21T19:47:20.695" v="51" actId="20577"/>
          <ac:spMkLst>
            <pc:docMk/>
            <pc:sldMk cId="476756574" sldId="37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7:24.682" v="52" actId="12"/>
        <pc:sldMkLst>
          <pc:docMk/>
          <pc:sldMk cId="4169359757" sldId="379"/>
        </pc:sldMkLst>
        <pc:spChg chg="mod">
          <ac:chgData name="Robyn Cook-Ritchie" userId="bd6a7c089da4cdc9" providerId="LiveId" clId="{D52A8216-E9F7-4531-A927-AE5B5C529919}" dt="2023-02-21T19:47:24.682" v="52" actId="12"/>
          <ac:spMkLst>
            <pc:docMk/>
            <pc:sldMk cId="4169359757" sldId="37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7:28.222" v="53" actId="12"/>
        <pc:sldMkLst>
          <pc:docMk/>
          <pc:sldMk cId="3750530228" sldId="380"/>
        </pc:sldMkLst>
        <pc:spChg chg="mod">
          <ac:chgData name="Robyn Cook-Ritchie" userId="bd6a7c089da4cdc9" providerId="LiveId" clId="{D52A8216-E9F7-4531-A927-AE5B5C529919}" dt="2023-02-21T19:47:28.222" v="53" actId="12"/>
          <ac:spMkLst>
            <pc:docMk/>
            <pc:sldMk cId="3750530228" sldId="38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7:01.550" v="46" actId="1076"/>
        <pc:sldMkLst>
          <pc:docMk/>
          <pc:sldMk cId="2157505918" sldId="394"/>
        </pc:sldMkLst>
        <pc:spChg chg="mod">
          <ac:chgData name="Robyn Cook-Ritchie" userId="bd6a7c089da4cdc9" providerId="LiveId" clId="{D52A8216-E9F7-4531-A927-AE5B5C529919}" dt="2023-02-21T19:47:01.550" v="46" actId="1076"/>
          <ac:spMkLst>
            <pc:docMk/>
            <pc:sldMk cId="2157505918" sldId="394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7:06.806" v="47" actId="12"/>
        <pc:sldMkLst>
          <pc:docMk/>
          <pc:sldMk cId="3170833375" sldId="396"/>
        </pc:sldMkLst>
        <pc:spChg chg="mod">
          <ac:chgData name="Robyn Cook-Ritchie" userId="bd6a7c089da4cdc9" providerId="LiveId" clId="{D52A8216-E9F7-4531-A927-AE5B5C529919}" dt="2023-02-21T19:47:06.806" v="47" actId="12"/>
          <ac:spMkLst>
            <pc:docMk/>
            <pc:sldMk cId="3170833375" sldId="396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7:36.115" v="54" actId="12"/>
        <pc:sldMkLst>
          <pc:docMk/>
          <pc:sldMk cId="500272796" sldId="402"/>
        </pc:sldMkLst>
        <pc:spChg chg="mod">
          <ac:chgData name="Robyn Cook-Ritchie" userId="bd6a7c089da4cdc9" providerId="LiveId" clId="{D52A8216-E9F7-4531-A927-AE5B5C529919}" dt="2023-02-21T19:47:36.115" v="54" actId="12"/>
          <ac:spMkLst>
            <pc:docMk/>
            <pc:sldMk cId="500272796" sldId="40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7:43.656" v="57" actId="1076"/>
        <pc:sldMkLst>
          <pc:docMk/>
          <pc:sldMk cId="953688367" sldId="403"/>
        </pc:sldMkLst>
        <pc:spChg chg="mod">
          <ac:chgData name="Robyn Cook-Ritchie" userId="bd6a7c089da4cdc9" providerId="LiveId" clId="{D52A8216-E9F7-4531-A927-AE5B5C529919}" dt="2023-02-21T19:47:41.863" v="56" actId="1076"/>
          <ac:spMkLst>
            <pc:docMk/>
            <pc:sldMk cId="953688367" sldId="403"/>
            <ac:spMk id="2" creationId="{00000000-0000-0000-0000-000000000000}"/>
          </ac:spMkLst>
        </pc:spChg>
        <pc:spChg chg="mod">
          <ac:chgData name="Robyn Cook-Ritchie" userId="bd6a7c089da4cdc9" providerId="LiveId" clId="{D52A8216-E9F7-4531-A927-AE5B5C529919}" dt="2023-02-21T19:47:43.656" v="57" actId="1076"/>
          <ac:spMkLst>
            <pc:docMk/>
            <pc:sldMk cId="953688367" sldId="403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52A8216-E9F7-4531-A927-AE5B5C529919}" dt="2023-02-21T19:47:52.679" v="59" actId="1076"/>
        <pc:sldMkLst>
          <pc:docMk/>
          <pc:sldMk cId="3781594284" sldId="405"/>
        </pc:sldMkLst>
        <pc:spChg chg="mod">
          <ac:chgData name="Robyn Cook-Ritchie" userId="bd6a7c089da4cdc9" providerId="LiveId" clId="{D52A8216-E9F7-4531-A927-AE5B5C529919}" dt="2023-02-21T19:47:52.679" v="59" actId="1076"/>
          <ac:spMkLst>
            <pc:docMk/>
            <pc:sldMk cId="3781594284" sldId="405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4088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dMqGr4A_0E0&amp;feature=youtu.be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Get Set for</a:t>
            </a:r>
            <a:br>
              <a:rPr lang="en-CA" dirty="0"/>
            </a:br>
            <a:r>
              <a:rPr lang="en-CA" dirty="0"/>
              <a:t>Customer Service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SESSION 3</a:t>
            </a:r>
          </a:p>
        </p:txBody>
      </p:sp>
    </p:spTree>
    <p:extLst>
      <p:ext uri="{BB962C8B-B14F-4D97-AF65-F5344CB8AC3E}">
        <p14:creationId xmlns:p14="http://schemas.microsoft.com/office/powerpoint/2010/main" val="3721318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Body Language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Six Examples of in appropriate body language include: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Avoiding eye contact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Bad posture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Extra body or hand and mouth movements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Invading personal space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Having a defensive stance</a:t>
            </a:r>
            <a:endParaRPr lang="en-CA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Unhappy face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03481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Reading Your Customers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Watching what customers are doing is critical to deciding how to interact with them. </a:t>
            </a:r>
          </a:p>
          <a:p>
            <a:r>
              <a:rPr lang="en-US" dirty="0"/>
              <a:t>You can learn a lot about a customer’s needs or wants based on their non-verbal communication. </a:t>
            </a:r>
          </a:p>
          <a:p>
            <a:r>
              <a:rPr lang="en-US" dirty="0"/>
              <a:t>For example, if a customer enters a retail establishment and is avoiding eye contact, he may not want the help of an employee.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45022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each clue on page 18 in your workbook, match the appropriate customer service representative response.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356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Active Listening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Listening is one of the most important skills you can have. </a:t>
            </a:r>
          </a:p>
          <a:p>
            <a:r>
              <a:rPr lang="en-US" dirty="0"/>
              <a:t>You listen for a number of different reasons. </a:t>
            </a:r>
          </a:p>
          <a:p>
            <a:r>
              <a:rPr lang="en-US" dirty="0"/>
              <a:t>You listen to obtain information, to understand others and to learn new things.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53655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Active Listening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Research shows that we only remember 25-50% of what we hear. </a:t>
            </a:r>
          </a:p>
          <a:p>
            <a:pPr lvl="1"/>
            <a:r>
              <a:rPr lang="en-US" dirty="0"/>
              <a:t>That means when you are talking to someone for ten minutes you only pay attention about ½ of the time. </a:t>
            </a:r>
            <a:endParaRPr lang="en-CA" dirty="0"/>
          </a:p>
          <a:p>
            <a:r>
              <a:rPr lang="en-US" dirty="0"/>
              <a:t>Becoming a better listener will help you become more productive and avoid misunderstandings.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8154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Active Listening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Active listening skills can include:</a:t>
            </a:r>
            <a:endParaRPr lang="en-CA" dirty="0"/>
          </a:p>
          <a:p>
            <a:pPr lvl="0"/>
            <a:r>
              <a:rPr lang="en-US" dirty="0"/>
              <a:t>Summarizing: Bringing all the things a speaker has said into a few statements. </a:t>
            </a:r>
            <a:endParaRPr lang="en-CA" dirty="0"/>
          </a:p>
          <a:p>
            <a:pPr lvl="0"/>
            <a:r>
              <a:rPr lang="en-US" dirty="0"/>
              <a:t>Clarifying: Checking what was said if you aren’t sure or missed something. </a:t>
            </a:r>
            <a:endParaRPr lang="en-CA" dirty="0"/>
          </a:p>
          <a:p>
            <a:pPr lvl="0"/>
            <a:r>
              <a:rPr lang="en-US" dirty="0"/>
              <a:t>Paraphrasing: Repeating back to the speaker in your own words. </a:t>
            </a:r>
            <a:endParaRPr lang="en-CA" dirty="0"/>
          </a:p>
          <a:p>
            <a:pPr lvl="0"/>
            <a:r>
              <a:rPr lang="en-US" dirty="0"/>
              <a:t>Using open questions: Asking the speaker open questions to get more information or encourage discussion.</a:t>
            </a:r>
            <a:endParaRPr lang="en-CA" dirty="0"/>
          </a:p>
          <a:p>
            <a:pPr lvl="0"/>
            <a:r>
              <a:rPr lang="en-US" dirty="0"/>
              <a:t>Encouraging: acknowledging what is being said with non-verbal cues and thanking a person for what he/she is saying to you.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55312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Open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b="1" i="1" dirty="0"/>
              <a:t>open question</a:t>
            </a:r>
            <a:r>
              <a:rPr lang="en-US" dirty="0"/>
              <a:t> usually begins with who, what, when, why, how or describe. </a:t>
            </a:r>
          </a:p>
          <a:p>
            <a:r>
              <a:rPr lang="en-US" dirty="0"/>
              <a:t>It asks the respondent to think and reflect or give information. </a:t>
            </a:r>
          </a:p>
          <a:p>
            <a:r>
              <a:rPr lang="en-US" dirty="0"/>
              <a:t>The respondent will give you information, opinions and feelings.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52825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Closed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i="1" dirty="0"/>
              <a:t>closed question</a:t>
            </a:r>
            <a:r>
              <a:rPr lang="en-US" dirty="0"/>
              <a:t> can usually be answered with a single word like yes or no, or a short phrase. </a:t>
            </a:r>
          </a:p>
          <a:p>
            <a:r>
              <a:rPr lang="en-US" dirty="0"/>
              <a:t>Closed questions give you facts, are easy to answer, and are quick to answer.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1858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Communication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communication breaks down it is usually because of a barrier. </a:t>
            </a:r>
          </a:p>
          <a:p>
            <a:r>
              <a:rPr lang="en-US" dirty="0"/>
              <a:t>Some barriers to communication include…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46511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Physical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Things that get in the way of being able to see or hear well. </a:t>
            </a:r>
          </a:p>
          <a:p>
            <a:r>
              <a:rPr lang="en-US" dirty="0"/>
              <a:t>These might include loud noises, hearing or vision impairments, illness, phone volume, messy penmanship.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3291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03318"/>
            <a:ext cx="8911687" cy="1280890"/>
          </a:xfrm>
        </p:spPr>
        <p:txBody>
          <a:bodyPr/>
          <a:lstStyle/>
          <a:p>
            <a:r>
              <a:rPr lang="en-CA" dirty="0"/>
              <a:t>Session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56" y="1397296"/>
            <a:ext cx="8915400" cy="59891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this session you will develop the following skills for success: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79861"/>
              </p:ext>
            </p:extLst>
          </p:nvPr>
        </p:nvGraphicFramePr>
        <p:xfrm>
          <a:off x="1786955" y="2073713"/>
          <a:ext cx="8096205" cy="4356616"/>
        </p:xfrm>
        <a:graphic>
          <a:graphicData uri="http://schemas.openxmlformats.org/drawingml/2006/table">
            <a:tbl>
              <a:tblPr firstRow="1" firstCol="1" bandRow="1"/>
              <a:tblGrid>
                <a:gridCol w="1757785">
                  <a:extLst>
                    <a:ext uri="{9D8B030D-6E8A-4147-A177-3AD203B41FA5}">
                      <a16:colId xmlns:a16="http://schemas.microsoft.com/office/drawing/2014/main" val="1367463572"/>
                    </a:ext>
                  </a:extLst>
                </a:gridCol>
                <a:gridCol w="6338420">
                  <a:extLst>
                    <a:ext uri="{9D8B030D-6E8A-4147-A177-3AD203B41FA5}">
                      <a16:colId xmlns:a16="http://schemas.microsoft.com/office/drawing/2014/main" val="2947601584"/>
                    </a:ext>
                  </a:extLst>
                </a:gridCol>
              </a:tblGrid>
              <a:tr h="488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adjust your behaviour when communicating with customers.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9492783"/>
                  </a:ext>
                </a:extLst>
              </a:tr>
              <a:tr h="488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collectively with your classmates to complete task based activities with a mutual goal.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7210005"/>
                  </a:ext>
                </a:extLst>
              </a:tr>
              <a:tr h="488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share and receive information both verbally and written to enhance your ability to serve customers. 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745946"/>
                  </a:ext>
                </a:extLst>
              </a:tr>
              <a:tr h="488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 &amp; Innovation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develop and apply customer service techniques when communicating with customers. 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1782654"/>
                  </a:ext>
                </a:extLst>
              </a:tr>
              <a:tr h="488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digital skills whilst communicating information using different platforms. 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6370774"/>
                  </a:ext>
                </a:extLst>
              </a:tr>
              <a:tr h="488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Numeracy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the ability to communicate about information containing numbers when working in a customer service role. 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9237430"/>
                  </a:ext>
                </a:extLst>
              </a:tr>
              <a:tr h="488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identify, work through and solve problems while communicating with customers. 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236843"/>
                  </a:ext>
                </a:extLst>
              </a:tr>
              <a:tr h="4524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from various sources. 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5797703"/>
                  </a:ext>
                </a:extLst>
              </a:tr>
              <a:tr h="488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writing skills while using a variety of methods to share information.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5740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513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Perceptual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you see a situation through your own filters, which might include your own experiences, interests, upbringing, culture, or religion.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401025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Emotional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Communication can be affected if the sender or receiver is feeling a strong emotion such as, anxiety, fear, anger, excitement or embarrassment.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44520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Language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Communication can break down because of language differences, strong accents, speech problems, use of jargon or slang, incorrect spelling or grammar errors.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7948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you think of a time in your life when you experienced a communication break down? </a:t>
            </a:r>
          </a:p>
          <a:p>
            <a:r>
              <a:rPr lang="en-US" dirty="0"/>
              <a:t>Which barrier do you think affected your ability to communicate effectively?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99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0076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Communication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Everyone communicates in different ways. </a:t>
            </a:r>
          </a:p>
          <a:p>
            <a:r>
              <a:rPr lang="en-US" dirty="0"/>
              <a:t>Some methods are more effective than others. </a:t>
            </a:r>
          </a:p>
          <a:p>
            <a:r>
              <a:rPr lang="en-US" dirty="0"/>
              <a:t>If you feel that your way of communicating is not working, you can change it.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187425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Communication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45411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4 common communications styles include: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002144"/>
              </p:ext>
            </p:extLst>
          </p:nvPr>
        </p:nvGraphicFramePr>
        <p:xfrm>
          <a:off x="2589212" y="2374684"/>
          <a:ext cx="7652068" cy="3866262"/>
        </p:xfrm>
        <a:graphic>
          <a:graphicData uri="http://schemas.openxmlformats.org/drawingml/2006/table">
            <a:tbl>
              <a:tblPr firstRow="1" firstCol="1" bandRow="1"/>
              <a:tblGrid>
                <a:gridCol w="3826034">
                  <a:extLst>
                    <a:ext uri="{9D8B030D-6E8A-4147-A177-3AD203B41FA5}">
                      <a16:colId xmlns:a16="http://schemas.microsoft.com/office/drawing/2014/main" val="2219405634"/>
                    </a:ext>
                  </a:extLst>
                </a:gridCol>
                <a:gridCol w="3826034">
                  <a:extLst>
                    <a:ext uri="{9D8B030D-6E8A-4147-A177-3AD203B41FA5}">
                      <a16:colId xmlns:a16="http://schemas.microsoft.com/office/drawing/2014/main" val="2224761039"/>
                    </a:ext>
                  </a:extLst>
                </a:gridCol>
              </a:tblGrid>
              <a:tr h="14077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Aggressive:</a:t>
                      </a:r>
                      <a:endParaRPr lang="en-CA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 aggressive communicator is direct in expressing his needs, wants and opinions and gives no thought to other people’s.</a:t>
                      </a:r>
                      <a:endParaRPr lang="en-CA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Assertive:</a:t>
                      </a:r>
                      <a:endParaRPr lang="en-CA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 assertive communicator clearly expresses his needs, wants and opinions in a way which is considerate of others. </a:t>
                      </a:r>
                      <a:endParaRPr lang="en-CA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421369"/>
                  </a:ext>
                </a:extLst>
              </a:tr>
              <a:tr h="19972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Passive Aggressive:</a:t>
                      </a:r>
                      <a:endParaRPr lang="en-CA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passive aggressive communicator indirectly makes sure that others are aware of his needs, wants and opinions and feels that these are more important than his.  </a:t>
                      </a:r>
                      <a:endParaRPr lang="en-CA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Passive:</a:t>
                      </a:r>
                      <a:endParaRPr lang="en-CA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passive communicator does not express his needs, wants and opinions directly. He put others’ needs above his own. </a:t>
                      </a:r>
                      <a:endParaRPr lang="en-CA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641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1790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What kind of communicator do you think you are?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930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2411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Talking to Customers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While working in customer service, you will talk to customers on a daily basis. </a:t>
            </a:r>
          </a:p>
          <a:p>
            <a:r>
              <a:rPr lang="en-US" dirty="0"/>
              <a:t>You may speak to customers face-to-face, over the telephone, or through an online chat.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35951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Talking to Customers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340" y="1905000"/>
            <a:ext cx="8915400" cy="44088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Regardless of which communication method you are using, it is recommended that you follow these basic rules for talking to customers:</a:t>
            </a:r>
            <a:endParaRPr lang="en-CA" dirty="0"/>
          </a:p>
          <a:p>
            <a:pPr lvl="1"/>
            <a:r>
              <a:rPr lang="en-US" sz="1900" dirty="0"/>
              <a:t>Be polite and courteous. </a:t>
            </a:r>
            <a:endParaRPr lang="en-CA" sz="1900" dirty="0"/>
          </a:p>
          <a:p>
            <a:pPr lvl="1"/>
            <a:r>
              <a:rPr lang="en-US" sz="1900" dirty="0"/>
              <a:t>Avoid using jargon. </a:t>
            </a:r>
            <a:endParaRPr lang="en-CA" sz="1900" dirty="0"/>
          </a:p>
          <a:p>
            <a:pPr lvl="1"/>
            <a:r>
              <a:rPr lang="en-US" sz="1900" dirty="0"/>
              <a:t>Use positive and non-judgmental language. Avoid negative language. </a:t>
            </a:r>
            <a:endParaRPr lang="en-CA" sz="1900" dirty="0"/>
          </a:p>
          <a:p>
            <a:pPr lvl="1"/>
            <a:r>
              <a:rPr lang="en-US" sz="1900" dirty="0"/>
              <a:t>Be sensitive. </a:t>
            </a:r>
            <a:endParaRPr lang="en-CA" sz="1900" dirty="0"/>
          </a:p>
          <a:p>
            <a:pPr lvl="1"/>
            <a:r>
              <a:rPr lang="en-US" sz="1900" dirty="0"/>
              <a:t>Never answer a question with a question. </a:t>
            </a:r>
            <a:endParaRPr lang="en-CA" sz="1900" dirty="0"/>
          </a:p>
          <a:p>
            <a:pPr lvl="1"/>
            <a:r>
              <a:rPr lang="en-US" sz="1900" dirty="0"/>
              <a:t>Be cautious with humour. </a:t>
            </a:r>
            <a:endParaRPr lang="en-CA" sz="1900" dirty="0"/>
          </a:p>
          <a:p>
            <a:pPr lvl="1"/>
            <a:r>
              <a:rPr lang="en-US" sz="1900" dirty="0"/>
              <a:t>Try to hear yourself as customers hear you. </a:t>
            </a:r>
            <a:endParaRPr lang="en-CA" sz="1900" dirty="0"/>
          </a:p>
          <a:p>
            <a:pPr lvl="1"/>
            <a:r>
              <a:rPr lang="en-US" sz="1900" dirty="0"/>
              <a:t>Paraphrase or summarize when needed. Avoid repeating exactly the same statement. </a:t>
            </a:r>
            <a:endParaRPr lang="en-CA" sz="1900" dirty="0"/>
          </a:p>
          <a:p>
            <a:pPr lvl="1"/>
            <a:r>
              <a:rPr lang="en-US" sz="1900" dirty="0"/>
              <a:t>If you don’t understand, politely ask the client to repeat themselves.</a:t>
            </a:r>
            <a:endParaRPr lang="en-CA" sz="1900" dirty="0"/>
          </a:p>
        </p:txBody>
      </p:sp>
    </p:spTree>
    <p:extLst>
      <p:ext uri="{BB962C8B-B14F-4D97-AF65-F5344CB8AC3E}">
        <p14:creationId xmlns:p14="http://schemas.microsoft.com/office/powerpoint/2010/main" val="3930212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each statement/question on page 21 in your workbook, discuss and record a more polite and friendly response to be used when speaking to customers.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8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Communication is an important skill in the workplace because it permits productive and efficient operations.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597561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Speaking Clearly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Being able to speak clearly is a key skill for customer service. </a:t>
            </a:r>
          </a:p>
          <a:p>
            <a:r>
              <a:rPr lang="en-US" dirty="0"/>
              <a:t>It is a skill you can learn and improve on with practice.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99886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Speaking Clearly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When you are speaking to a customer keep the following tips in mind:</a:t>
            </a:r>
            <a:endParaRPr lang="en-CA" dirty="0"/>
          </a:p>
          <a:p>
            <a:pPr lvl="1"/>
            <a:r>
              <a:rPr lang="en-US" dirty="0"/>
              <a:t>Take a deep breath to calm yourself before you start to speak.</a:t>
            </a:r>
            <a:endParaRPr lang="en-CA" dirty="0"/>
          </a:p>
          <a:p>
            <a:pPr lvl="1"/>
            <a:r>
              <a:rPr lang="en-US" dirty="0"/>
              <a:t>Speak slowly. We often speak fast when we are nervous or in a new situation. </a:t>
            </a:r>
            <a:endParaRPr lang="en-CA" dirty="0"/>
          </a:p>
          <a:p>
            <a:pPr lvl="1"/>
            <a:r>
              <a:rPr lang="en-US" dirty="0"/>
              <a:t>Use proper grammar when you speak, avoid slang, and never swear. </a:t>
            </a:r>
            <a:endParaRPr lang="en-CA" dirty="0"/>
          </a:p>
          <a:p>
            <a:pPr lvl="1"/>
            <a:r>
              <a:rPr lang="en-US" dirty="0"/>
              <a:t>Think about what you are going to say before you speak.</a:t>
            </a:r>
            <a:endParaRPr lang="en-CA" dirty="0"/>
          </a:p>
          <a:p>
            <a:pPr lvl="1"/>
            <a:r>
              <a:rPr lang="en-US" dirty="0"/>
              <a:t>Keep it simple and to the point. </a:t>
            </a:r>
            <a:endParaRPr lang="en-CA" dirty="0"/>
          </a:p>
          <a:p>
            <a:pPr lvl="1"/>
            <a:r>
              <a:rPr lang="en-US" dirty="0"/>
              <a:t>Open your mouth bigger when you are speaking. This helps express your voice. </a:t>
            </a:r>
            <a:endParaRPr lang="en-CA" dirty="0"/>
          </a:p>
          <a:p>
            <a:pPr lvl="1"/>
            <a:r>
              <a:rPr lang="en-US" dirty="0"/>
              <a:t>Ask if the other person understands what you are saying. If not, rephrase.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078889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Initial Greetings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Customers should always be greeted promptly. </a:t>
            </a:r>
          </a:p>
          <a:p>
            <a:r>
              <a:rPr lang="en-US" dirty="0"/>
              <a:t>Promptly means with little or no delay, or immediately. </a:t>
            </a:r>
          </a:p>
          <a:p>
            <a:r>
              <a:rPr lang="en-US" dirty="0"/>
              <a:t>The meaning of promptly will vary for different customer service settings.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750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Initial Greetings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example: </a:t>
            </a:r>
            <a:endParaRPr lang="en-CA" dirty="0"/>
          </a:p>
          <a:p>
            <a:pPr lvl="1"/>
            <a:r>
              <a:rPr lang="en-US" dirty="0"/>
              <a:t>If you are answering a phone, you will be greeting that customer immediately.</a:t>
            </a:r>
            <a:endParaRPr lang="en-CA" dirty="0"/>
          </a:p>
          <a:p>
            <a:pPr lvl="1"/>
            <a:r>
              <a:rPr lang="en-US" dirty="0"/>
              <a:t>In a retail setting you will greet the customer when the customer enters the store. </a:t>
            </a:r>
            <a:endParaRPr lang="en-CA" dirty="0"/>
          </a:p>
          <a:p>
            <a:pPr lvl="1"/>
            <a:r>
              <a:rPr lang="en-US" dirty="0"/>
              <a:t>At a check-out, you will greet the customer as soon as the current customer leaves and the next customer approaches. </a:t>
            </a:r>
            <a:endParaRPr lang="en-CA" dirty="0"/>
          </a:p>
          <a:p>
            <a:pPr lvl="1"/>
            <a:r>
              <a:rPr lang="en-US" dirty="0"/>
              <a:t>In any business setting you are front line staff for, you will greet the customer as they approach the front desk, or enter the facility. </a:t>
            </a:r>
          </a:p>
          <a:p>
            <a:pPr lvl="2"/>
            <a:r>
              <a:rPr lang="en-US" i="1" dirty="0"/>
              <a:t>*Front line staff, is staff who are the first point of contact for a customer entering a business/facility*</a:t>
            </a:r>
            <a:endParaRPr lang="en-CA" dirty="0"/>
          </a:p>
          <a:p>
            <a:pPr lvl="2"/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467365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Initial Greetings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Having a variety of standard greetings “ready to use” is a good strategy.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757563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077" y="2030083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As a group, make a list of some standard greetings you could use as a customer service employee.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0512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Terms of Address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you first greet someone and you don’t know his or her name, the most common polite titles to use are, sir, ma’am, or miss. </a:t>
            </a:r>
          </a:p>
          <a:p>
            <a:r>
              <a:rPr lang="en-US" dirty="0"/>
              <a:t>Sir is used to address males. </a:t>
            </a:r>
          </a:p>
          <a:p>
            <a:r>
              <a:rPr lang="en-US" dirty="0"/>
              <a:t>Ma’am and Miss are used to address females.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438977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Terms of Address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decision for using Ma’am or Miss is not clear cut. </a:t>
            </a:r>
          </a:p>
          <a:p>
            <a:r>
              <a:rPr lang="en-US" dirty="0"/>
              <a:t>Typically, you would use the term Ma’am if you know the customer is married, middle-aged, or older. </a:t>
            </a:r>
          </a:p>
          <a:p>
            <a:r>
              <a:rPr lang="en-US" dirty="0"/>
              <a:t>The term Miss is used for girls and younger, unmarried women.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914660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Terms of Address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Because there is not a set rule and people can look older or younger than they really are, the term Miss will often be used so as not to offend the customer.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57598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Terms of Address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If you are going to be assisting a customer more than once or for a longer period of time, you can simply ask how he/she would like to be addressed.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95971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are some ways you will communicate at work as a customer service employee?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929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932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Gender Pronouns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Gender pronouns identify a person’s gender in the third person. </a:t>
            </a:r>
          </a:p>
          <a:p>
            <a:r>
              <a:rPr lang="en-US" dirty="0"/>
              <a:t>Traditionally they were categorized as masculine (he/him/his) and feminine (she/her/hers). </a:t>
            </a:r>
          </a:p>
          <a:p>
            <a:r>
              <a:rPr lang="en-US" dirty="0"/>
              <a:t>This separation is known as gender binary and only recognizes women and men.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728485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Gender Pronouns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people identify as non-binary. </a:t>
            </a:r>
          </a:p>
          <a:p>
            <a:r>
              <a:rPr lang="en-US" dirty="0"/>
              <a:t>Therefore, gender neutral pronouns should be used. </a:t>
            </a:r>
          </a:p>
          <a:p>
            <a:r>
              <a:rPr lang="en-US" dirty="0"/>
              <a:t>On page 24 in your workbook, and the following slide is a list of gender binary and non-binary pronouns.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784651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783419"/>
              </p:ext>
            </p:extLst>
          </p:nvPr>
        </p:nvGraphicFramePr>
        <p:xfrm>
          <a:off x="1191396" y="1575987"/>
          <a:ext cx="9742214" cy="2904573"/>
        </p:xfrm>
        <a:graphic>
          <a:graphicData uri="http://schemas.openxmlformats.org/drawingml/2006/table">
            <a:tbl>
              <a:tblPr firstRow="1" firstCol="1" bandRow="1"/>
              <a:tblGrid>
                <a:gridCol w="2361054">
                  <a:extLst>
                    <a:ext uri="{9D8B030D-6E8A-4147-A177-3AD203B41FA5}">
                      <a16:colId xmlns:a16="http://schemas.microsoft.com/office/drawing/2014/main" val="1764925315"/>
                    </a:ext>
                  </a:extLst>
                </a:gridCol>
                <a:gridCol w="2361054">
                  <a:extLst>
                    <a:ext uri="{9D8B030D-6E8A-4147-A177-3AD203B41FA5}">
                      <a16:colId xmlns:a16="http://schemas.microsoft.com/office/drawing/2014/main" val="3600099581"/>
                    </a:ext>
                  </a:extLst>
                </a:gridCol>
                <a:gridCol w="2362096">
                  <a:extLst>
                    <a:ext uri="{9D8B030D-6E8A-4147-A177-3AD203B41FA5}">
                      <a16:colId xmlns:a16="http://schemas.microsoft.com/office/drawing/2014/main" val="4143914894"/>
                    </a:ext>
                  </a:extLst>
                </a:gridCol>
                <a:gridCol w="2658010">
                  <a:extLst>
                    <a:ext uri="{9D8B030D-6E8A-4147-A177-3AD203B41FA5}">
                      <a16:colId xmlns:a16="http://schemas.microsoft.com/office/drawing/2014/main" val="715410629"/>
                    </a:ext>
                  </a:extLst>
                </a:gridCol>
              </a:tblGrid>
              <a:tr h="414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Subject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Object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Possessive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Pronunciation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188137"/>
                  </a:ext>
                </a:extLst>
              </a:tr>
              <a:tr h="414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She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Hers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Shee, hur, hurs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9420888"/>
                  </a:ext>
                </a:extLst>
              </a:tr>
              <a:tr h="414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Him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His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Hee, him, hiz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1409321"/>
                  </a:ext>
                </a:extLst>
              </a:tr>
              <a:tr h="414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They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Them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Theirs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Thei, them, thehrz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679507"/>
                  </a:ext>
                </a:extLst>
              </a:tr>
              <a:tr h="414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Xe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Xem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Xyrs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Zee,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zem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zeres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6575494"/>
                  </a:ext>
                </a:extLst>
              </a:tr>
              <a:tr h="414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Hir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Hirs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Zee, here, heres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056596"/>
                  </a:ext>
                </a:extLst>
              </a:tr>
              <a:tr h="414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Zir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Zirs</a:t>
                      </a:r>
                      <a:endParaRPr lang="en-C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Zee, zere, zeres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9214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9709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Gender Pronouns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communicating with a customer, use gender inclusive communication. </a:t>
            </a:r>
          </a:p>
          <a:p>
            <a:r>
              <a:rPr lang="en-US" dirty="0"/>
              <a:t>When you are not sure what pronoun a person uses, ask their name, or how they would like to be addressed.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969737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Gender Pronouns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avoid making a mistake, and to be inclusive, avoid using titles or pronouns when possible. </a:t>
            </a:r>
          </a:p>
          <a:p>
            <a:r>
              <a:rPr lang="en-US" dirty="0"/>
              <a:t>When greeting or approaching a customer you can use phrases such as:</a:t>
            </a:r>
            <a:endParaRPr lang="en-CA" dirty="0"/>
          </a:p>
          <a:p>
            <a:pPr lvl="1"/>
            <a:r>
              <a:rPr lang="en-US" dirty="0"/>
              <a:t>Hello</a:t>
            </a:r>
            <a:endParaRPr lang="en-CA" dirty="0"/>
          </a:p>
          <a:p>
            <a:pPr lvl="1"/>
            <a:r>
              <a:rPr lang="en-US" dirty="0"/>
              <a:t>Good Morning</a:t>
            </a:r>
            <a:endParaRPr lang="en-CA" dirty="0"/>
          </a:p>
          <a:p>
            <a:pPr lvl="1"/>
            <a:r>
              <a:rPr lang="en-US" dirty="0"/>
              <a:t>Welcome</a:t>
            </a:r>
            <a:endParaRPr lang="en-CA" dirty="0"/>
          </a:p>
          <a:p>
            <a:pPr lvl="1"/>
            <a:r>
              <a:rPr lang="en-US" dirty="0"/>
              <a:t>Excuse me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79991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Telephone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Listening and paying attention are even harder to do when you’re communicating over the phone. </a:t>
            </a:r>
          </a:p>
          <a:p>
            <a:r>
              <a:rPr lang="en-US" dirty="0"/>
              <a:t>There is a greater chance of distraction because you are not face to face with the client.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56766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473" y="641362"/>
            <a:ext cx="8911687" cy="1280890"/>
          </a:xfrm>
        </p:spPr>
        <p:txBody>
          <a:bodyPr/>
          <a:lstStyle/>
          <a:p>
            <a:r>
              <a:rPr lang="en-CA" dirty="0"/>
              <a:t>Telephone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0473" y="2004204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some simple steps you can take to ensure you are giving the client your complete attention:</a:t>
            </a:r>
            <a:endParaRPr lang="en-CA" dirty="0"/>
          </a:p>
          <a:p>
            <a:pPr lvl="1"/>
            <a:r>
              <a:rPr lang="en-US" dirty="0"/>
              <a:t>Do not have unnecessary papers on your desk. You might be tempted to read them instead of listening to the client. </a:t>
            </a:r>
            <a:endParaRPr lang="en-CA" dirty="0"/>
          </a:p>
          <a:p>
            <a:pPr lvl="1"/>
            <a:r>
              <a:rPr lang="en-US" dirty="0"/>
              <a:t>Make sure you have a quiet work space, if possible, so you are not distracted by the other staff members. </a:t>
            </a:r>
            <a:endParaRPr lang="en-CA" dirty="0"/>
          </a:p>
          <a:p>
            <a:pPr lvl="1"/>
            <a:r>
              <a:rPr lang="en-US" dirty="0"/>
              <a:t>Use a comfortable headset with appropriate volume so you can hear the client. </a:t>
            </a:r>
            <a:endParaRPr lang="en-CA" dirty="0"/>
          </a:p>
          <a:p>
            <a:pPr lvl="1"/>
            <a:r>
              <a:rPr lang="en-US" dirty="0"/>
              <a:t>If there is a bad connection, get the client to phone back from a different phone or promptly call him/her back.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4301634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Telephone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 client calls, your voice represents the entire business.</a:t>
            </a:r>
          </a:p>
          <a:p>
            <a:r>
              <a:rPr lang="en-US" dirty="0"/>
              <a:t> How you handle the call can win him/her over, or send him/her in search of another company. </a:t>
            </a:r>
          </a:p>
          <a:p>
            <a:r>
              <a:rPr lang="en-US" dirty="0"/>
              <a:t>The caller needs you to be effective and efficient.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712251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Telephone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caller will rely on what he hears to form an impression of you and your company. </a:t>
            </a:r>
          </a:p>
          <a:p>
            <a:r>
              <a:rPr lang="en-US" dirty="0"/>
              <a:t>Your tone of voice, manners, word usage and speech patterns all play a role in helping the caller form an opinion of you.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826423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Telephone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Therefore, you will want to:</a:t>
            </a:r>
            <a:endParaRPr lang="en-CA" dirty="0"/>
          </a:p>
          <a:p>
            <a:pPr lvl="1"/>
            <a:r>
              <a:rPr lang="en-US" dirty="0"/>
              <a:t>Be courteous and pleasant</a:t>
            </a:r>
            <a:endParaRPr lang="en-CA" dirty="0"/>
          </a:p>
          <a:p>
            <a:pPr lvl="1"/>
            <a:r>
              <a:rPr lang="en-US" dirty="0"/>
              <a:t>Sound interested</a:t>
            </a:r>
            <a:endParaRPr lang="en-CA" dirty="0"/>
          </a:p>
          <a:p>
            <a:pPr lvl="1"/>
            <a:r>
              <a:rPr lang="en-US" dirty="0"/>
              <a:t>Use an appropriate volume</a:t>
            </a:r>
            <a:endParaRPr lang="en-CA" dirty="0"/>
          </a:p>
          <a:p>
            <a:pPr lvl="1"/>
            <a:r>
              <a:rPr lang="en-US" dirty="0"/>
              <a:t>Emphasize appropriate words</a:t>
            </a:r>
            <a:endParaRPr lang="en-CA" dirty="0"/>
          </a:p>
          <a:p>
            <a:pPr lvl="1"/>
            <a:r>
              <a:rPr lang="en-US" dirty="0"/>
              <a:t>Not talk to fast</a:t>
            </a:r>
            <a:endParaRPr lang="en-CA" dirty="0"/>
          </a:p>
          <a:p>
            <a:pPr lvl="1"/>
            <a:r>
              <a:rPr lang="en-US" dirty="0"/>
              <a:t>Speak in a calm voice</a:t>
            </a:r>
            <a:endParaRPr lang="en-CA" dirty="0"/>
          </a:p>
          <a:p>
            <a:pPr lvl="1"/>
            <a:r>
              <a:rPr lang="en-US" dirty="0"/>
              <a:t>Pause when giving information</a:t>
            </a:r>
            <a:endParaRPr lang="en-CA" dirty="0"/>
          </a:p>
          <a:p>
            <a:pPr lvl="1"/>
            <a:r>
              <a:rPr lang="en-US" dirty="0"/>
              <a:t>Keep your pitch low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5888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each statement on page 16 in your workbook, find someone in your class who matches, then print their first name in the box to the right.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818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6372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Watch the video, “If Call Center Employees Were Honest” and discuss. </a:t>
            </a:r>
            <a:endParaRPr lang="en-CA" dirty="0"/>
          </a:p>
          <a:p>
            <a:r>
              <a:rPr lang="en-US" u="sng" dirty="0">
                <a:hlinkClick r:id="rId2"/>
              </a:rPr>
              <a:t>https://www.youtube.com/watch?v=dMqGr4A_0E0&amp;feature=youtu.be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15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9514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49990"/>
            <a:ext cx="8911687" cy="1280890"/>
          </a:xfrm>
        </p:spPr>
        <p:txBody>
          <a:bodyPr/>
          <a:lstStyle/>
          <a:p>
            <a:r>
              <a:rPr lang="en-CA" dirty="0"/>
              <a:t>Written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6955" y="1799142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various forms of written communication you may use in a customer service setting.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929617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Written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Some of these may include:</a:t>
            </a:r>
            <a:endParaRPr lang="en-CA" dirty="0"/>
          </a:p>
          <a:p>
            <a:pPr lvl="1"/>
            <a:r>
              <a:rPr lang="en-US" dirty="0"/>
              <a:t>Customer service policies</a:t>
            </a:r>
            <a:endParaRPr lang="en-CA" dirty="0"/>
          </a:p>
          <a:p>
            <a:pPr lvl="1"/>
            <a:r>
              <a:rPr lang="en-US" dirty="0"/>
              <a:t>Workplace information</a:t>
            </a:r>
            <a:endParaRPr lang="en-CA" dirty="0"/>
          </a:p>
          <a:p>
            <a:pPr lvl="1"/>
            <a:r>
              <a:rPr lang="en-US" dirty="0"/>
              <a:t>Rain checks</a:t>
            </a:r>
            <a:endParaRPr lang="en-CA" dirty="0"/>
          </a:p>
          <a:p>
            <a:pPr lvl="1"/>
            <a:r>
              <a:rPr lang="en-US" dirty="0"/>
              <a:t>Customer comment cards &amp; feedback surveys</a:t>
            </a:r>
            <a:endParaRPr lang="en-CA" dirty="0"/>
          </a:p>
          <a:p>
            <a:pPr lvl="1"/>
            <a:r>
              <a:rPr lang="en-US" dirty="0"/>
              <a:t>Letters/emails</a:t>
            </a:r>
            <a:endParaRPr lang="en-CA" dirty="0"/>
          </a:p>
          <a:p>
            <a:pPr lvl="1"/>
            <a:r>
              <a:rPr lang="en-US" dirty="0"/>
              <a:t>Gift certificates</a:t>
            </a:r>
            <a:endParaRPr lang="en-CA" dirty="0"/>
          </a:p>
          <a:p>
            <a:pPr lvl="1"/>
            <a:r>
              <a:rPr lang="en-US" dirty="0"/>
              <a:t>Schedules</a:t>
            </a:r>
            <a:endParaRPr lang="en-CA" dirty="0"/>
          </a:p>
          <a:p>
            <a:pPr lvl="1"/>
            <a:r>
              <a:rPr lang="en-US" dirty="0"/>
              <a:t>Signage, flyers, advertisements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2013415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Customer Service Policies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Written documents that outline the protocol that employees must follow when they deal with customers. </a:t>
            </a:r>
          </a:p>
          <a:p>
            <a:r>
              <a:rPr lang="en-US" dirty="0"/>
              <a:t>They generally include a company’s service ethics and operating procedures.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897758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the customer service policy on the page 27 in your workbook and discuss as a group. </a:t>
            </a:r>
          </a:p>
          <a:p>
            <a:r>
              <a:rPr lang="en-US" dirty="0"/>
              <a:t>Do you agree? </a:t>
            </a:r>
          </a:p>
          <a:p>
            <a:r>
              <a:rPr lang="en-US" dirty="0"/>
              <a:t>Do you think anything is missing?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08484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Workplace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Workplace information may include manuals that provide directions and instructions for completing specific tasks. </a:t>
            </a:r>
          </a:p>
          <a:p>
            <a:r>
              <a:rPr lang="en-US" dirty="0"/>
              <a:t>Your ability to read and understand directions in the workplace are important to ensure your safety and success on the job.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898024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Workplace Information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reading directions or instructions follow these steps:</a:t>
            </a:r>
            <a:endParaRPr lang="en-CA" dirty="0"/>
          </a:p>
          <a:p>
            <a:pPr lvl="1"/>
            <a:r>
              <a:rPr lang="en-US" dirty="0"/>
              <a:t>Read all steps before doing anything.</a:t>
            </a:r>
            <a:endParaRPr lang="en-CA" dirty="0"/>
          </a:p>
          <a:p>
            <a:pPr lvl="1"/>
            <a:r>
              <a:rPr lang="en-US" dirty="0"/>
              <a:t>Make sure you understand what you need to do in each step. If you don’t understand something, make sure to ask for help. </a:t>
            </a:r>
            <a:endParaRPr lang="en-CA" dirty="0"/>
          </a:p>
          <a:p>
            <a:pPr lvl="1"/>
            <a:r>
              <a:rPr lang="en-US" dirty="0"/>
              <a:t>Re-read step 1 and do what the step tells you to do. </a:t>
            </a:r>
            <a:endParaRPr lang="en-CA" dirty="0"/>
          </a:p>
          <a:p>
            <a:pPr lvl="1"/>
            <a:r>
              <a:rPr lang="en-US" dirty="0"/>
              <a:t>Read and follow step 2. Continue to follow each step until the task is completed.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373037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9144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Read the warehouse storage guidelines on page 27 in your workbook and answer the questions that follow.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5059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Rain Checks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rain check is a coupon issued to a customer by a store, guaranteeing that a sale item that is out of stock may be purchased by that customer at a later date at the same reduced price. </a:t>
            </a:r>
            <a:endParaRPr lang="en-CA" dirty="0"/>
          </a:p>
          <a:p>
            <a:r>
              <a:rPr lang="en-US" dirty="0"/>
              <a:t>Rain checks are usually printed out from a computer system today, but some stores still use a hand written version.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09098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Fill in the rain check on page 28 in your workbook using the following information: </a:t>
            </a:r>
            <a:endParaRPr lang="en-CA" dirty="0"/>
          </a:p>
          <a:p>
            <a:pPr lvl="1"/>
            <a:r>
              <a:rPr lang="en-US" dirty="0"/>
              <a:t>The customer would like 3 five pound bags of Sunnydale Yukon gold potatoes. </a:t>
            </a:r>
          </a:p>
          <a:p>
            <a:pPr lvl="1"/>
            <a:r>
              <a:rPr lang="en-US" dirty="0"/>
              <a:t>The regular price is $2.99. </a:t>
            </a:r>
          </a:p>
          <a:p>
            <a:pPr lvl="1"/>
            <a:r>
              <a:rPr lang="en-US" dirty="0"/>
              <a:t>The sale price is $1.99.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833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Who did you approach first?</a:t>
            </a:r>
          </a:p>
          <a:p>
            <a:r>
              <a:rPr lang="en-CA" dirty="0"/>
              <a:t>Why?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055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93234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Customer Comment Cards &amp; Feedback Surveys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Comment cards are brief surveys that allow customers to rate their experiences. </a:t>
            </a:r>
          </a:p>
          <a:p>
            <a:r>
              <a:rPr lang="en-US" dirty="0"/>
              <a:t>They are often used in restaurants and given to customers when they receive their bill.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8389370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Customer Comment Cards &amp; Feedback Surveys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Retail organizations often include a web link on their receipts that customers can access to provide feedback. </a:t>
            </a:r>
            <a:endParaRPr lang="en-CA" dirty="0"/>
          </a:p>
          <a:p>
            <a:r>
              <a:rPr lang="en-US" dirty="0"/>
              <a:t>Sometimes an incentive may be offered to encourage customers to complete the surveys.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510637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Have you completed a feedback survey after making a purchase? </a:t>
            </a:r>
          </a:p>
          <a:p>
            <a:r>
              <a:rPr lang="en-US" dirty="0"/>
              <a:t>What is your opinion on these surveys? </a:t>
            </a:r>
          </a:p>
          <a:p>
            <a:r>
              <a:rPr lang="en-US" dirty="0"/>
              <a:t>What would you do differently if you could make the survey questions?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3280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Letters &amp; Emails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customer questions or complaints are received they need to be addressed as quickly as possible. </a:t>
            </a:r>
          </a:p>
          <a:p>
            <a:r>
              <a:rPr lang="en-US" dirty="0"/>
              <a:t>Today, these responses are more commonly done via email.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6815653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Email Etiquette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Etiquette is a code of behaviour that defines expectations for social behaviour according to conventional norms within a group. </a:t>
            </a:r>
          </a:p>
          <a:p>
            <a:r>
              <a:rPr lang="en-US" dirty="0"/>
              <a:t>When writing an email in a professional setting, it is important to follow some standard etiquette expectations.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370306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Email Etiquette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62412"/>
              </p:ext>
            </p:extLst>
          </p:nvPr>
        </p:nvGraphicFramePr>
        <p:xfrm>
          <a:off x="2592923" y="1905000"/>
          <a:ext cx="8223122" cy="4170004"/>
        </p:xfrm>
        <a:graphic>
          <a:graphicData uri="http://schemas.openxmlformats.org/drawingml/2006/table">
            <a:tbl>
              <a:tblPr firstRow="1" firstCol="1" bandRow="1"/>
              <a:tblGrid>
                <a:gridCol w="4111561">
                  <a:extLst>
                    <a:ext uri="{9D8B030D-6E8A-4147-A177-3AD203B41FA5}">
                      <a16:colId xmlns:a16="http://schemas.microsoft.com/office/drawing/2014/main" val="2879046429"/>
                    </a:ext>
                  </a:extLst>
                </a:gridCol>
                <a:gridCol w="4111561">
                  <a:extLst>
                    <a:ext uri="{9D8B030D-6E8A-4147-A177-3AD203B41FA5}">
                      <a16:colId xmlns:a16="http://schemas.microsoft.com/office/drawing/2014/main" val="1351942499"/>
                    </a:ext>
                  </a:extLst>
                </a:gridCol>
              </a:tblGrid>
              <a:tr h="3671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DON’Ts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211126"/>
                  </a:ext>
                </a:extLst>
              </a:tr>
              <a:tr h="367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a clear subject line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 use “hey” or “yo”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447603"/>
                  </a:ext>
                </a:extLst>
              </a:tr>
              <a:tr h="7342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a signature that includes contact information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 use humor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032814"/>
                  </a:ext>
                </a:extLst>
              </a:tr>
              <a:tr h="7342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a professional salutation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 assume the recipient knows what you are talking about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092086"/>
                  </a:ext>
                </a:extLst>
              </a:tr>
              <a:tr h="7342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Proofread your message 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 send angry email, re-read your message at a later time before sending it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050857"/>
                  </a:ext>
                </a:extLst>
              </a:tr>
              <a:tr h="3671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Keep private material confidential 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 overuse exclamation points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082607"/>
                  </a:ext>
                </a:extLst>
              </a:tr>
              <a:tr h="7342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a professional valediction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 use private or confidential information in the subject line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168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44154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Salutation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gesture or greeting used to address the person you are sending the email to.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675657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Valediction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gesture or statement made at the end of an email to say goodbye.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6935975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Can you think of some examples of professional salutations and valedictions?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678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3022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Circle or highlight the professional email faux pas in the email on page 30 in your workbook. </a:t>
            </a:r>
          </a:p>
          <a:p>
            <a:r>
              <a:rPr lang="en-US" dirty="0"/>
              <a:t>Re-write the body of the email using proper professional email etiquette.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509" y="624110"/>
            <a:ext cx="640135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216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Communication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Being practiced at talking about “everyday” topics, or using small-talk can be helpful when you are communicating with new people.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7707050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" y="1543567"/>
            <a:ext cx="10637596" cy="373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72270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Gift Certificates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establishments still use hand written gift certificates. </a:t>
            </a:r>
          </a:p>
          <a:p>
            <a:r>
              <a:rPr lang="en-US" dirty="0"/>
              <a:t>You may be required to fill gift certificates out when a customer would like to purchase one. </a:t>
            </a:r>
          </a:p>
          <a:p>
            <a:r>
              <a:rPr lang="en-US" dirty="0"/>
              <a:t>You will need to use your best penmanship and spelling skills. </a:t>
            </a:r>
          </a:p>
          <a:p>
            <a:r>
              <a:rPr lang="en-US" dirty="0"/>
              <a:t>It is also important to review all details on the gift certificate to make sure the accurate information is documented.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0003604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Schedules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will be responsible for reading your own work schedule. </a:t>
            </a:r>
          </a:p>
          <a:p>
            <a:r>
              <a:rPr lang="en-US" dirty="0"/>
              <a:t>As well, you may be responsible for reading rotating schedules for specific tasks or duties. </a:t>
            </a:r>
          </a:p>
          <a:p>
            <a:pPr lvl="1"/>
            <a:r>
              <a:rPr lang="en-US" dirty="0"/>
              <a:t>For example, if you work in a fast food restaurant the task of cleaning bathrooms, or taking out garbage, may be a rotating task.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3918534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Review the schedule on page 32 in your workbook and answer the questions that follow.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27279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580978"/>
            <a:ext cx="8911687" cy="1280890"/>
          </a:xfrm>
        </p:spPr>
        <p:txBody>
          <a:bodyPr/>
          <a:lstStyle/>
          <a:p>
            <a:r>
              <a:rPr lang="en-CA" dirty="0"/>
              <a:t>Signage, Flyers &amp; Advertisements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1077" y="1935192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When working in customer service, it is a good idea to be aware of and familiar with all signage, flyers, and advertisements that are circulated by your employer.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5368836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Signage, Flyers &amp; Advertisements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marketing materials are a way for your business to communicate with potential customers. </a:t>
            </a:r>
          </a:p>
          <a:p>
            <a:r>
              <a:rPr lang="en-US" dirty="0"/>
              <a:t>Customers may ask questions about these marketing materials, or present them to you to redeem discounts, prizes, or more information.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2687436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8331" y="1825022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Review the advertisement on page 34 in your workbook and discuss the important features.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331" y="624110"/>
            <a:ext cx="56088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9428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Milestone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now practiced various forms of communication that you may use in a customer service setting. </a:t>
            </a:r>
          </a:p>
          <a:p>
            <a:r>
              <a:rPr lang="en-US" dirty="0"/>
              <a:t>Complete milestone 3: Read an information sheet. </a:t>
            </a:r>
          </a:p>
          <a:p>
            <a:pPr lvl="1"/>
            <a:r>
              <a:rPr lang="en-US" dirty="0"/>
              <a:t>Successfully completing this milestone will confirm your ability to extract information from written communication effectively. 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02" y="281211"/>
            <a:ext cx="1448311" cy="144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33685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Milestone 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task is to read the company information on page 3 and answer the questions on pages 4 – 5. </a:t>
            </a:r>
            <a:endParaRPr lang="en-CA" dirty="0"/>
          </a:p>
          <a:p>
            <a:r>
              <a:rPr lang="en-US" dirty="0"/>
              <a:t>When you have completed the activity, make sure your name and today’s date are on all required pages and hand the complete milestone to your facilitator.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371" y="276870"/>
            <a:ext cx="1450974" cy="14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66812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05112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Interpersonal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process by which people exchange information, feelings and meaning through verbal and non-verbal messages:</a:t>
            </a:r>
            <a:endParaRPr lang="en-CA" dirty="0"/>
          </a:p>
          <a:p>
            <a:pPr lvl="1"/>
            <a:r>
              <a:rPr lang="en-US" dirty="0"/>
              <a:t>FACE-TO-FACE communication</a:t>
            </a:r>
            <a:endParaRPr lang="en-CA" dirty="0"/>
          </a:p>
          <a:p>
            <a:pPr lvl="1"/>
            <a:r>
              <a:rPr lang="en-US" dirty="0"/>
              <a:t>Not just about what is said, but HOW it is said</a:t>
            </a:r>
            <a:endParaRPr lang="en-CA" dirty="0"/>
          </a:p>
          <a:p>
            <a:pPr lvl="1"/>
            <a:r>
              <a:rPr lang="en-US" dirty="0"/>
              <a:t>Includes the non-verbal messages sent through tone of voice, facial expressions, gestures and body language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08683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Non-Verbal Listening Skills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Body language and facial expressions are as important or sometimes more important than how you speak. </a:t>
            </a:r>
          </a:p>
          <a:p>
            <a:r>
              <a:rPr lang="en-US" dirty="0"/>
              <a:t>It is estimated that approximately 55% of the messages we receive from others come from body language and facial expressions.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9916432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68</TotalTime>
  <Words>3266</Words>
  <Application>Microsoft Office PowerPoint</Application>
  <PresentationFormat>Widescreen</PresentationFormat>
  <Paragraphs>342</Paragraphs>
  <Slides>79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4" baseType="lpstr">
      <vt:lpstr>Arial</vt:lpstr>
      <vt:lpstr>Calibri</vt:lpstr>
      <vt:lpstr>Century Gothic</vt:lpstr>
      <vt:lpstr>Wingdings 3</vt:lpstr>
      <vt:lpstr>Wisp</vt:lpstr>
      <vt:lpstr>Get Set for Customer Service</vt:lpstr>
      <vt:lpstr>Session 3</vt:lpstr>
      <vt:lpstr>Communication</vt:lpstr>
      <vt:lpstr>Discuss </vt:lpstr>
      <vt:lpstr>Activity </vt:lpstr>
      <vt:lpstr>Discuss</vt:lpstr>
      <vt:lpstr>Communication </vt:lpstr>
      <vt:lpstr>Interpersonal Communication</vt:lpstr>
      <vt:lpstr>Non-Verbal Listening Skills </vt:lpstr>
      <vt:lpstr>Body Language </vt:lpstr>
      <vt:lpstr>Reading Your Customers </vt:lpstr>
      <vt:lpstr>Activity </vt:lpstr>
      <vt:lpstr>Active Listening </vt:lpstr>
      <vt:lpstr>Active Listening </vt:lpstr>
      <vt:lpstr>Active Listening </vt:lpstr>
      <vt:lpstr>Open Questions</vt:lpstr>
      <vt:lpstr>Closed Questions</vt:lpstr>
      <vt:lpstr>Communication Barriers</vt:lpstr>
      <vt:lpstr>Physical Barriers</vt:lpstr>
      <vt:lpstr>Perceptual Barriers</vt:lpstr>
      <vt:lpstr>Emotional Barriers</vt:lpstr>
      <vt:lpstr>Language Barriers</vt:lpstr>
      <vt:lpstr>Discuss </vt:lpstr>
      <vt:lpstr>Communication Styles</vt:lpstr>
      <vt:lpstr>Communication Styles</vt:lpstr>
      <vt:lpstr>Discuss</vt:lpstr>
      <vt:lpstr>Talking to Customers </vt:lpstr>
      <vt:lpstr>Talking to Customers </vt:lpstr>
      <vt:lpstr>Activity </vt:lpstr>
      <vt:lpstr>Speaking Clearly </vt:lpstr>
      <vt:lpstr>Speaking Clearly </vt:lpstr>
      <vt:lpstr>Initial Greetings </vt:lpstr>
      <vt:lpstr>Initial Greetings </vt:lpstr>
      <vt:lpstr>Initial Greetings </vt:lpstr>
      <vt:lpstr>Activity </vt:lpstr>
      <vt:lpstr>Terms of Address</vt:lpstr>
      <vt:lpstr>Terms of Address</vt:lpstr>
      <vt:lpstr>Terms of Address </vt:lpstr>
      <vt:lpstr>Terms of Address </vt:lpstr>
      <vt:lpstr>Gender Pronouns </vt:lpstr>
      <vt:lpstr>Gender Pronouns </vt:lpstr>
      <vt:lpstr>PowerPoint Presentation</vt:lpstr>
      <vt:lpstr>Gender Pronouns </vt:lpstr>
      <vt:lpstr>Gender Pronouns</vt:lpstr>
      <vt:lpstr>Telephone Communication</vt:lpstr>
      <vt:lpstr>Telephone Communication</vt:lpstr>
      <vt:lpstr>Telephone Communication</vt:lpstr>
      <vt:lpstr>Telephone Communication</vt:lpstr>
      <vt:lpstr>Telephone Communication</vt:lpstr>
      <vt:lpstr>Video</vt:lpstr>
      <vt:lpstr>Written Communication</vt:lpstr>
      <vt:lpstr>Written Communication</vt:lpstr>
      <vt:lpstr>Customer Service Policies </vt:lpstr>
      <vt:lpstr>Activity </vt:lpstr>
      <vt:lpstr>Workplace Information</vt:lpstr>
      <vt:lpstr>Workplace Information </vt:lpstr>
      <vt:lpstr>Activity </vt:lpstr>
      <vt:lpstr>Rain Checks </vt:lpstr>
      <vt:lpstr>Activity </vt:lpstr>
      <vt:lpstr>Customer Comment Cards &amp; Feedback Surveys </vt:lpstr>
      <vt:lpstr>Customer Comment Cards &amp; Feedback Surveys </vt:lpstr>
      <vt:lpstr>Discuss  </vt:lpstr>
      <vt:lpstr>Letters &amp; Emails </vt:lpstr>
      <vt:lpstr>Email Etiquette</vt:lpstr>
      <vt:lpstr>Email Etiquette</vt:lpstr>
      <vt:lpstr>Salutation </vt:lpstr>
      <vt:lpstr>Valediction</vt:lpstr>
      <vt:lpstr>Discuss</vt:lpstr>
      <vt:lpstr>Activity </vt:lpstr>
      <vt:lpstr>PowerPoint Presentation</vt:lpstr>
      <vt:lpstr>Gift Certificates </vt:lpstr>
      <vt:lpstr>Schedules </vt:lpstr>
      <vt:lpstr>Activity </vt:lpstr>
      <vt:lpstr>Signage, Flyers &amp; Advertisements </vt:lpstr>
      <vt:lpstr>Signage, Flyers &amp; Advertisements </vt:lpstr>
      <vt:lpstr>Review </vt:lpstr>
      <vt:lpstr>Milestone 3</vt:lpstr>
      <vt:lpstr>Milestone 3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Office Administration</dc:title>
  <dc:creator>Kari Dumesnil</dc:creator>
  <cp:lastModifiedBy>Robyn Cook-Ritchie</cp:lastModifiedBy>
  <cp:revision>12</cp:revision>
  <dcterms:created xsi:type="dcterms:W3CDTF">2023-02-01T20:29:48Z</dcterms:created>
  <dcterms:modified xsi:type="dcterms:W3CDTF">2023-02-21T19:47:56Z</dcterms:modified>
</cp:coreProperties>
</file>